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452" r:id="rId2"/>
    <p:sldId id="454" r:id="rId3"/>
    <p:sldId id="455" r:id="rId4"/>
    <p:sldId id="460" r:id="rId5"/>
    <p:sldId id="456" r:id="rId6"/>
    <p:sldId id="457" r:id="rId7"/>
    <p:sldId id="459" r:id="rId8"/>
  </p:sldIdLst>
  <p:sldSz cx="18288000" cy="10287000"/>
  <p:notesSz cx="6858000" cy="9144000"/>
  <p:embeddedFontLst>
    <p:embeddedFont>
      <p:font typeface="UD デジタル 教科書体 NP-B" panose="02020700000000000000" pitchFamily="18" charset="-128"/>
      <p:bold r:id="rId10"/>
    </p:embeddedFont>
    <p:embeddedFont>
      <p:font typeface="BIZ UDPゴシック" panose="020B0400000000000000" pitchFamily="50" charset="-128"/>
      <p:regular r:id="rId11"/>
      <p:bold r:id="rId12"/>
    </p:embeddedFont>
    <p:embeddedFont>
      <p:font typeface="Noto Sans JP Bold" panose="020B0800000000000000" pitchFamily="34" charset="-128"/>
      <p:regular r:id="rId13"/>
      <p:bold r:id="rId14"/>
    </p:embeddedFont>
    <p:embeddedFont>
      <p:font typeface="UD デジタル 教科書体 NK-B" panose="02020700000000000000" pitchFamily="18" charset="-128"/>
      <p:bold r:id="rId15"/>
    </p:embeddedFont>
    <p:embeddedFont>
      <p:font typeface="游ゴシック" panose="020B0400000000000000" pitchFamily="50" charset="-128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E0269F7C-6113-45DC-A704-CE2473166960}">
          <p14:sldIdLst>
            <p14:sldId id="452"/>
            <p14:sldId id="454"/>
            <p14:sldId id="455"/>
            <p14:sldId id="460"/>
            <p14:sldId id="456"/>
            <p14:sldId id="457"/>
            <p14:sldId id="4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320" userDrawn="1">
          <p15:clr>
            <a:srgbClr val="A4A3A4"/>
          </p15:clr>
        </p15:guide>
        <p15:guide id="2" pos="28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EAE"/>
    <a:srgbClr val="4F81BD"/>
    <a:srgbClr val="31859C"/>
    <a:srgbClr val="1F497D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7697" autoAdjust="0"/>
  </p:normalViewPr>
  <p:slideViewPr>
    <p:cSldViewPr>
      <p:cViewPr varScale="1">
        <p:scale>
          <a:sx n="55" d="100"/>
          <a:sy n="55" d="100"/>
        </p:scale>
        <p:origin x="3216" y="90"/>
      </p:cViewPr>
      <p:guideLst>
        <p:guide orient="horz" pos="1320"/>
        <p:guide pos="28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jpeg>
</file>

<file path=ppt/media/image4.jpeg>
</file>

<file path=ppt/media/image5.png>
</file>

<file path=ppt/media/image6.sv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F3667-0A8C-40C9-B2F2-86994A217A49}" type="datetimeFigureOut">
              <a:rPr kumimoji="1" lang="ja-JP" altLang="en-US" smtClean="0"/>
              <a:t>2025/11/11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3FAA4-0FCD-4181-B0AB-7186CFE53F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2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2339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09878C-2EB5-D5B7-DE0C-FD5AA5ADD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4C0E2E3F-B060-CD2D-4B16-EC9A868E7E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3CC6DCA6-3EC6-D7CE-A247-1F2BD210AD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993301-0504-937C-604C-E937AFBE3A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4137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1B1472-46AB-BA3F-469A-BF4C9F388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12109F0D-A875-C51E-C3D5-B821BA79A4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9962979-8564-814F-BBFB-0E32956693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22887E3-3067-2A3C-F541-B4795A54C5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61199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46DCB-A761-0ACE-F9FC-330E2DB8B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0415B061-71E8-2AA2-D1AB-5C5A3B509D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B05FD1D7-F1CC-6C60-447D-A774FF1A11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68317E0-D17C-B22E-4B2B-933C97FB23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2607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28D845-BB4C-31C0-E5C6-1CFD5AEA3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2F788723-AC27-4A97-A5D6-F7ABACEA67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73E0FFE2-885C-6894-C515-BB7EEEF9AA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CCF51C-5DFF-BEEA-2C11-B10A2639AA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8424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CFCEA-3E0E-8F1C-2ACA-9A744F4F2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9E7A774E-F47E-0753-A12D-5866277EF5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FF7D1A92-7C68-4330-95DB-E0798BEE6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3485C5-B522-40BD-C5A6-8724FD252E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824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A9AE3-1B53-BBA6-05BF-30CDC1690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DFF9FD44-1534-CA3C-99BC-F00DFA986E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A10D3BF0-6E3F-5925-D84A-97F3377CCE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858B960-F55D-0240-6A01-8B3F998ED4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3FAA4-0FCD-4181-B0AB-7186CFE53F34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4335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895019-0CAD-3F92-C32E-26F5C035C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609522E-A396-89B2-1CEE-BF155BEA06A4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21D2111-6793-0723-325E-B61335C64BB3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5485F71-6E1B-8401-0426-6C0A9070E1FF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3A5A45F6-31CF-6ACC-3B25-5D57BD74D162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47F1DC1-898F-5D71-D41C-3C1E925A346C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研修を受けての気づき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3CE4A7ED-1087-C510-05B9-0E0C20EF0032}"/>
              </a:ext>
            </a:extLst>
          </p:cNvPr>
          <p:cNvSpPr txBox="1"/>
          <p:nvPr/>
        </p:nvSpPr>
        <p:spPr>
          <a:xfrm>
            <a:off x="1300592" y="2558438"/>
            <a:ext cx="8403092" cy="6201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INC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</a:t>
            </a:r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CMJ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の共同である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舞浜物流センター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を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見学</a:t>
            </a:r>
            <a:endParaRPr lang="en-US" altLang="ja-JP" sz="28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倉庫を見学している際、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インクジェットプリンター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製品荷姿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で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コーナーガード設置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が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統一されていない</a:t>
            </a:r>
            <a:endParaRPr lang="en-US" altLang="ja-JP" sz="28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ことに気づいた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コーナーガードを削減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することが出来れば、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コストダウン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につながるのでは？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8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➀梱包材費用の削減 ／ ②作業者の工数削減</a:t>
            </a:r>
            <a:endParaRPr lang="en-US" altLang="ja-JP" sz="28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495DD7F4-FD80-F593-6FBF-8AE5E0B8BBFB}"/>
              </a:ext>
            </a:extLst>
          </p:cNvPr>
          <p:cNvSpPr/>
          <p:nvPr/>
        </p:nvSpPr>
        <p:spPr>
          <a:xfrm>
            <a:off x="626382" y="1284991"/>
            <a:ext cx="88224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41F79334-587C-58A6-F137-4D099A6FF6D9}"/>
              </a:ext>
            </a:extLst>
          </p:cNvPr>
          <p:cNvSpPr txBox="1"/>
          <p:nvPr/>
        </p:nvSpPr>
        <p:spPr>
          <a:xfrm>
            <a:off x="859284" y="1332398"/>
            <a:ext cx="8441192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講座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11-2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・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3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 国内販売物流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(CMJ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舞浜倉庫見学</a:t>
            </a:r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 </a:t>
            </a: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より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94C179E-4C3D-08EA-47C7-84C778712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1216" y="2558438"/>
            <a:ext cx="6629400" cy="1506042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CB0F0ACC-A0A1-0373-45FD-584A70D65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1216" y="4064480"/>
            <a:ext cx="3724404" cy="3192346"/>
          </a:xfrm>
          <a:prstGeom prst="rect">
            <a:avLst/>
          </a:prstGeom>
        </p:spPr>
      </p:pic>
      <p:pic>
        <p:nvPicPr>
          <p:cNvPr id="11" name="Picture 2" descr="Corner Post Edge Protectors - RDR Packaging">
            <a:extLst>
              <a:ext uri="{FF2B5EF4-FFF2-40B4-BE49-F238E27FC236}">
                <a16:creationId xmlns:a16="http://schemas.microsoft.com/office/drawing/2014/main" id="{45451EAA-1C22-C9B6-FAE0-B2470241E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9175" y="4799606"/>
            <a:ext cx="2630125" cy="196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コストダウンイラスト｜無料イラスト・フリー素材なら「イラストAC」">
            <a:extLst>
              <a:ext uri="{FF2B5EF4-FFF2-40B4-BE49-F238E27FC236}">
                <a16:creationId xmlns:a16="http://schemas.microsoft.com/office/drawing/2014/main" id="{993FD200-A2CE-2BCF-441A-140FAD67E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28270" y="7075246"/>
            <a:ext cx="3314700" cy="2487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二等辺三角形 13">
            <a:extLst>
              <a:ext uri="{FF2B5EF4-FFF2-40B4-BE49-F238E27FC236}">
                <a16:creationId xmlns:a16="http://schemas.microsoft.com/office/drawing/2014/main" id="{BD2C3706-DDDF-7C63-92D4-7EFA35F343A2}"/>
              </a:ext>
            </a:extLst>
          </p:cNvPr>
          <p:cNvSpPr/>
          <p:nvPr/>
        </p:nvSpPr>
        <p:spPr>
          <a:xfrm rot="10800000">
            <a:off x="4292824" y="3449453"/>
            <a:ext cx="558351" cy="477089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二等辺三角形 14">
            <a:extLst>
              <a:ext uri="{FF2B5EF4-FFF2-40B4-BE49-F238E27FC236}">
                <a16:creationId xmlns:a16="http://schemas.microsoft.com/office/drawing/2014/main" id="{385AE43D-A9DF-F89A-392E-CF5BFEDD7CD9}"/>
              </a:ext>
            </a:extLst>
          </p:cNvPr>
          <p:cNvSpPr/>
          <p:nvPr/>
        </p:nvSpPr>
        <p:spPr>
          <a:xfrm rot="10800000">
            <a:off x="4292824" y="6421253"/>
            <a:ext cx="558351" cy="477089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3D2EF52-D38E-1711-B008-DE526052524B}"/>
              </a:ext>
            </a:extLst>
          </p:cNvPr>
          <p:cNvSpPr txBox="1"/>
          <p:nvPr/>
        </p:nvSpPr>
        <p:spPr>
          <a:xfrm>
            <a:off x="1300592" y="8806838"/>
            <a:ext cx="8318277" cy="8925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ja-JP" altLang="en-US" sz="24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　　　取組テーマを設定</a:t>
            </a:r>
            <a:endParaRPr lang="en-US" altLang="ja-JP" sz="2400" dirty="0">
              <a:latin typeface="UD デジタル 教科書体 NP-B" panose="02020700000000000000" pitchFamily="18" charset="-128"/>
              <a:ea typeface="UD デジタル 教科書体 NP-B" panose="02020700000000000000" pitchFamily="18" charset="-128"/>
            </a:endParaRPr>
          </a:p>
          <a:p>
            <a:r>
              <a:rPr lang="ja-JP" altLang="en-US" sz="28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　　  </a:t>
            </a:r>
            <a:r>
              <a:rPr lang="en-US" altLang="ja-JP" sz="28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IJ</a:t>
            </a:r>
            <a:r>
              <a:rPr lang="ja-JP" altLang="en-US" sz="28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プリンタ コーナーガード削減検討</a:t>
            </a:r>
          </a:p>
        </p:txBody>
      </p:sp>
      <p:grpSp>
        <p:nvGrpSpPr>
          <p:cNvPr id="12" name="Group 10">
            <a:extLst>
              <a:ext uri="{FF2B5EF4-FFF2-40B4-BE49-F238E27FC236}">
                <a16:creationId xmlns:a16="http://schemas.microsoft.com/office/drawing/2014/main" id="{4165B188-358E-1788-B4BE-770F16132453}"/>
              </a:ext>
            </a:extLst>
          </p:cNvPr>
          <p:cNvGrpSpPr/>
          <p:nvPr/>
        </p:nvGrpSpPr>
        <p:grpSpPr>
          <a:xfrm>
            <a:off x="1300592" y="7968638"/>
            <a:ext cx="5252608" cy="88437"/>
            <a:chOff x="0" y="0"/>
            <a:chExt cx="2622315" cy="56514"/>
          </a:xfrm>
        </p:grpSpPr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8A77A1A2-4C9D-6F0A-B764-8C01E8D1F217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17" name="TextBox 12">
              <a:extLst>
                <a:ext uri="{FF2B5EF4-FFF2-40B4-BE49-F238E27FC236}">
                  <a16:creationId xmlns:a16="http://schemas.microsoft.com/office/drawing/2014/main" id="{5E7ED587-8B2A-4537-4C0D-B71BAEA211A6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0">
            <a:extLst>
              <a:ext uri="{FF2B5EF4-FFF2-40B4-BE49-F238E27FC236}">
                <a16:creationId xmlns:a16="http://schemas.microsoft.com/office/drawing/2014/main" id="{74DFDB1A-1ADF-8EE9-1E4D-F10D7141EA99}"/>
              </a:ext>
            </a:extLst>
          </p:cNvPr>
          <p:cNvGrpSpPr/>
          <p:nvPr/>
        </p:nvGrpSpPr>
        <p:grpSpPr>
          <a:xfrm>
            <a:off x="1300592" y="7549204"/>
            <a:ext cx="3550583" cy="88437"/>
            <a:chOff x="0" y="0"/>
            <a:chExt cx="2622315" cy="56514"/>
          </a:xfrm>
        </p:grpSpPr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C8CEE36-3254-EED2-622B-3623C57B7C2F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20" name="TextBox 12">
              <a:extLst>
                <a:ext uri="{FF2B5EF4-FFF2-40B4-BE49-F238E27FC236}">
                  <a16:creationId xmlns:a16="http://schemas.microsoft.com/office/drawing/2014/main" id="{C8D40C3B-598D-5C88-2762-F7BA1404D3F9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7">
            <a:extLst>
              <a:ext uri="{FF2B5EF4-FFF2-40B4-BE49-F238E27FC236}">
                <a16:creationId xmlns:a16="http://schemas.microsoft.com/office/drawing/2014/main" id="{348BA945-E3E2-CB57-E374-1621306F7C82}"/>
              </a:ext>
            </a:extLst>
          </p:cNvPr>
          <p:cNvSpPr/>
          <p:nvPr/>
        </p:nvSpPr>
        <p:spPr>
          <a:xfrm>
            <a:off x="687036" y="2476500"/>
            <a:ext cx="498362" cy="488950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7">
            <a:extLst>
              <a:ext uri="{FF2B5EF4-FFF2-40B4-BE49-F238E27FC236}">
                <a16:creationId xmlns:a16="http://schemas.microsoft.com/office/drawing/2014/main" id="{C2708346-C6A8-9FAE-02AE-E471186AAB16}"/>
              </a:ext>
            </a:extLst>
          </p:cNvPr>
          <p:cNvSpPr/>
          <p:nvPr/>
        </p:nvSpPr>
        <p:spPr>
          <a:xfrm>
            <a:off x="687036" y="4220547"/>
            <a:ext cx="498362" cy="488950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7">
            <a:extLst>
              <a:ext uri="{FF2B5EF4-FFF2-40B4-BE49-F238E27FC236}">
                <a16:creationId xmlns:a16="http://schemas.microsoft.com/office/drawing/2014/main" id="{E665FD1C-1C3F-3151-E41B-693D0FDFECA4}"/>
              </a:ext>
            </a:extLst>
          </p:cNvPr>
          <p:cNvSpPr/>
          <p:nvPr/>
        </p:nvSpPr>
        <p:spPr>
          <a:xfrm>
            <a:off x="687036" y="7206638"/>
            <a:ext cx="498362" cy="488950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7">
            <a:extLst>
              <a:ext uri="{FF2B5EF4-FFF2-40B4-BE49-F238E27FC236}">
                <a16:creationId xmlns:a16="http://schemas.microsoft.com/office/drawing/2014/main" id="{F775F05A-01DF-DD90-E7D9-FC1150A34610}"/>
              </a:ext>
            </a:extLst>
          </p:cNvPr>
          <p:cNvSpPr/>
          <p:nvPr/>
        </p:nvSpPr>
        <p:spPr>
          <a:xfrm>
            <a:off x="1559038" y="9008639"/>
            <a:ext cx="498362" cy="488950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517712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BAF06-D8F8-05B0-8345-DE9E0E2D8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D653EB7-117F-0E49-00DA-E4793D17E116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5943C89-7CC0-CD3E-11D4-8B8AF89935B3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54B1DF8-E3AD-1D23-5FC9-31E5B7CC13A2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12668990-25FC-2E65-1DA9-21DE4F5E17FD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3C61A154-38C9-9401-9826-AFD36E443543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IJ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プリンタ コーナーガード削減検討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6AC3B28C-CB81-820C-7AF7-5171C53D5D1D}"/>
              </a:ext>
            </a:extLst>
          </p:cNvPr>
          <p:cNvSpPr txBox="1"/>
          <p:nvPr/>
        </p:nvSpPr>
        <p:spPr>
          <a:xfrm>
            <a:off x="1295400" y="2400300"/>
            <a:ext cx="8153400" cy="6463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コーナーガード設置対象製品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CVN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製インクジェットプリンタ</a:t>
            </a:r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TS5430</a:t>
            </a: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日本向けのみ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、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販社要望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により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コーナーガード設置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していることが判明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2025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年以降、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日本向け出荷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においては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ダメージ対策として</a:t>
            </a:r>
            <a:r>
              <a:rPr lang="en-US" altLang="ja-JP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AIR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 </a:t>
            </a:r>
            <a:r>
              <a:rPr lang="en-US" altLang="ja-JP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BAG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新対策</a:t>
            </a:r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右記</a:t>
            </a:r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を実施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⇒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コーナーガード廃止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を</a:t>
            </a:r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CMJ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に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再提案</a:t>
            </a:r>
            <a:endParaRPr lang="en-US" altLang="ja-JP" sz="28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</a:t>
            </a:r>
            <a:r>
              <a:rPr lang="en-US" altLang="ja-JP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2026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年</a:t>
            </a:r>
            <a:r>
              <a:rPr lang="en-US" altLang="ja-JP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EOL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のため</a:t>
            </a:r>
            <a:r>
              <a:rPr lang="ja-JP" altLang="en-US" sz="28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採算見込めず撤退 ✖</a:t>
            </a:r>
            <a:endParaRPr lang="en-US" altLang="ja-JP" sz="28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F9322ADB-F570-FBE2-7671-4D339C0DBEEE}"/>
              </a:ext>
            </a:extLst>
          </p:cNvPr>
          <p:cNvSpPr/>
          <p:nvPr/>
        </p:nvSpPr>
        <p:spPr>
          <a:xfrm>
            <a:off x="626382" y="1333500"/>
            <a:ext cx="53934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D0B28E03-9368-841C-3DB4-5A1221A80210}"/>
              </a:ext>
            </a:extLst>
          </p:cNvPr>
          <p:cNvSpPr txBox="1"/>
          <p:nvPr/>
        </p:nvSpPr>
        <p:spPr>
          <a:xfrm>
            <a:off x="859284" y="1380907"/>
            <a:ext cx="48557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コーナーガード設置の背景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2050" name="Picture 2" descr="PIXUS TS5430：インクジェットプリンター｜個人｜キヤノン">
            <a:extLst>
              <a:ext uri="{FF2B5EF4-FFF2-40B4-BE49-F238E27FC236}">
                <a16:creationId xmlns:a16="http://schemas.microsoft.com/office/drawing/2014/main" id="{CA7AC26F-F86B-6366-4ABE-AFC62A942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199" y="2171701"/>
            <a:ext cx="4402013" cy="2171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0375768B-F415-C8D6-5FC3-CAF8B65A67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896000"/>
              </p:ext>
            </p:extLst>
          </p:nvPr>
        </p:nvGraphicFramePr>
        <p:xfrm>
          <a:off x="10744199" y="4647867"/>
          <a:ext cx="6611814" cy="22107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3938">
                  <a:extLst>
                    <a:ext uri="{9D8B030D-6E8A-4147-A177-3AD203B41FA5}">
                      <a16:colId xmlns:a16="http://schemas.microsoft.com/office/drawing/2014/main" val="4094626903"/>
                    </a:ext>
                  </a:extLst>
                </a:gridCol>
                <a:gridCol w="2203938">
                  <a:extLst>
                    <a:ext uri="{9D8B030D-6E8A-4147-A177-3AD203B41FA5}">
                      <a16:colId xmlns:a16="http://schemas.microsoft.com/office/drawing/2014/main" val="3191610214"/>
                    </a:ext>
                  </a:extLst>
                </a:gridCol>
                <a:gridCol w="2203938">
                  <a:extLst>
                    <a:ext uri="{9D8B030D-6E8A-4147-A177-3AD203B41FA5}">
                      <a16:colId xmlns:a16="http://schemas.microsoft.com/office/drawing/2014/main" val="2555216053"/>
                    </a:ext>
                  </a:extLst>
                </a:gridCol>
              </a:tblGrid>
              <a:tr h="736931"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日本向け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その他仕向け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8928233"/>
                  </a:ext>
                </a:extLst>
              </a:tr>
              <a:tr h="73693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コーナーガード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あり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558482"/>
                  </a:ext>
                </a:extLst>
              </a:tr>
              <a:tr h="736931"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4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過去箱潰れクレーム</a:t>
                      </a:r>
                      <a:endParaRPr kumimoji="1" lang="en-US" altLang="ja-JP" sz="14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l"/>
                      <a:r>
                        <a:rPr kumimoji="1" lang="ja-JP" altLang="en-US" sz="14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販社要望で設置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6546036"/>
                  </a:ext>
                </a:extLst>
              </a:tr>
            </a:tbl>
          </a:graphicData>
        </a:graphic>
      </p:graphicFrame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4A43257-C040-F8D5-45EC-24859ABE630F}"/>
              </a:ext>
            </a:extLst>
          </p:cNvPr>
          <p:cNvSpPr/>
          <p:nvPr/>
        </p:nvSpPr>
        <p:spPr>
          <a:xfrm>
            <a:off x="10744199" y="7429500"/>
            <a:ext cx="6515101" cy="22107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F1804636-4816-3FCB-09F5-0538129B2A94}"/>
              </a:ext>
            </a:extLst>
          </p:cNvPr>
          <p:cNvSpPr/>
          <p:nvPr/>
        </p:nvSpPr>
        <p:spPr>
          <a:xfrm>
            <a:off x="687036" y="2368550"/>
            <a:ext cx="498362" cy="488950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177A4C2C-0AB3-B63C-C933-3218861534D1}"/>
              </a:ext>
            </a:extLst>
          </p:cNvPr>
          <p:cNvSpPr/>
          <p:nvPr/>
        </p:nvSpPr>
        <p:spPr>
          <a:xfrm>
            <a:off x="687036" y="4899025"/>
            <a:ext cx="498362" cy="488950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DB31FDCF-3E49-0EA4-A0C2-8F1785A34116}"/>
              </a:ext>
            </a:extLst>
          </p:cNvPr>
          <p:cNvSpPr/>
          <p:nvPr/>
        </p:nvSpPr>
        <p:spPr>
          <a:xfrm>
            <a:off x="682806" y="7048500"/>
            <a:ext cx="498362" cy="488950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0">
            <a:extLst>
              <a:ext uri="{FF2B5EF4-FFF2-40B4-BE49-F238E27FC236}">
                <a16:creationId xmlns:a16="http://schemas.microsoft.com/office/drawing/2014/main" id="{4E6C7084-1677-76A6-AE4E-58B8C9AF6AA4}"/>
              </a:ext>
            </a:extLst>
          </p:cNvPr>
          <p:cNvGrpSpPr/>
          <p:nvPr/>
        </p:nvGrpSpPr>
        <p:grpSpPr>
          <a:xfrm>
            <a:off x="3848100" y="5299538"/>
            <a:ext cx="1447800" cy="88437"/>
            <a:chOff x="0" y="0"/>
            <a:chExt cx="2622315" cy="56514"/>
          </a:xfrm>
        </p:grpSpPr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0F89C38-C3FA-6C3E-63B5-108766CBDDC9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20" name="TextBox 12">
              <a:extLst>
                <a:ext uri="{FF2B5EF4-FFF2-40B4-BE49-F238E27FC236}">
                  <a16:creationId xmlns:a16="http://schemas.microsoft.com/office/drawing/2014/main" id="{D3AAC976-3E9A-1F7D-2778-DB80AA4DE260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10">
            <a:extLst>
              <a:ext uri="{FF2B5EF4-FFF2-40B4-BE49-F238E27FC236}">
                <a16:creationId xmlns:a16="http://schemas.microsoft.com/office/drawing/2014/main" id="{CE08B366-C7AC-1187-AE72-FD445B1A26CD}"/>
              </a:ext>
            </a:extLst>
          </p:cNvPr>
          <p:cNvGrpSpPr/>
          <p:nvPr/>
        </p:nvGrpSpPr>
        <p:grpSpPr>
          <a:xfrm>
            <a:off x="1295400" y="5709044"/>
            <a:ext cx="3276600" cy="88437"/>
            <a:chOff x="0" y="0"/>
            <a:chExt cx="2622315" cy="56514"/>
          </a:xfrm>
        </p:grpSpPr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FBF6E8C5-3CE9-3408-519E-00E84DDEFABA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25" name="TextBox 12">
              <a:extLst>
                <a:ext uri="{FF2B5EF4-FFF2-40B4-BE49-F238E27FC236}">
                  <a16:creationId xmlns:a16="http://schemas.microsoft.com/office/drawing/2014/main" id="{1D525878-92DB-FFB8-7C8A-671967C0AE92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10">
            <a:extLst>
              <a:ext uri="{FF2B5EF4-FFF2-40B4-BE49-F238E27FC236}">
                <a16:creationId xmlns:a16="http://schemas.microsoft.com/office/drawing/2014/main" id="{044B8E65-F5CF-8E9A-48AD-E6EF990E66B0}"/>
              </a:ext>
            </a:extLst>
          </p:cNvPr>
          <p:cNvGrpSpPr/>
          <p:nvPr/>
        </p:nvGrpSpPr>
        <p:grpSpPr>
          <a:xfrm>
            <a:off x="1616211" y="8696040"/>
            <a:ext cx="2727189" cy="88437"/>
            <a:chOff x="0" y="0"/>
            <a:chExt cx="2622315" cy="56514"/>
          </a:xfrm>
        </p:grpSpPr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1D9AC13-A159-8C22-621A-1913918195E0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28" name="TextBox 12">
              <a:extLst>
                <a:ext uri="{FF2B5EF4-FFF2-40B4-BE49-F238E27FC236}">
                  <a16:creationId xmlns:a16="http://schemas.microsoft.com/office/drawing/2014/main" id="{DD483E53-7BAC-780C-305C-FB1B3CA74C66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62556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94E15-3C35-5A1B-1E82-47C9EB7DC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C8AF42C-5BC0-CD68-E560-0A22335E61CD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E4BD467-A7DB-A554-5A13-0D4573E0E32F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9958925-6DCC-422B-7DCE-55797FE665C5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183120F2-3D59-F703-7069-82D590D30F38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82D90FE-0F60-7ED4-CD6B-0B9192B8A10C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877252B7-E156-1932-0121-651BB218B5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617969"/>
              </p:ext>
            </p:extLst>
          </p:nvPr>
        </p:nvGraphicFramePr>
        <p:xfrm>
          <a:off x="1266092" y="3978853"/>
          <a:ext cx="15497909" cy="50508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987">
                  <a:extLst>
                    <a:ext uri="{9D8B030D-6E8A-4147-A177-3AD203B41FA5}">
                      <a16:colId xmlns:a16="http://schemas.microsoft.com/office/drawing/2014/main" val="4094626903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3191610214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2555216053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2326693487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3351227279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3751830838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979251011"/>
                    </a:ext>
                  </a:extLst>
                </a:gridCol>
              </a:tblGrid>
              <a:tr h="98225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対象製品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IJ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プリンタ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LBP</a:t>
                      </a:r>
                      <a:r>
                        <a:rPr kumimoji="1" lang="en-US" altLang="ja-JP" sz="14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(SFP)</a:t>
                      </a: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8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LBP</a:t>
                      </a:r>
                      <a:r>
                        <a:rPr kumimoji="1" lang="en-US" altLang="ja-JP" sz="14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(MFP)</a:t>
                      </a:r>
                      <a:endParaRPr kumimoji="1" lang="ja-JP" altLang="en-US" sz="16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化成品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8928233"/>
                  </a:ext>
                </a:extLst>
              </a:tr>
              <a:tr h="350036"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製以外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製以外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374333"/>
                  </a:ext>
                </a:extLst>
              </a:tr>
              <a:tr h="185141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コーナーガード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  <a:endParaRPr kumimoji="1" lang="en-US" altLang="ja-JP" sz="28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※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対象製品は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EOL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予定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>
                          <a:solidFill>
                            <a:srgbClr val="FF0000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あり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>
                          <a:solidFill>
                            <a:srgbClr val="FF0000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あり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558482"/>
                  </a:ext>
                </a:extLst>
              </a:tr>
              <a:tr h="185141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包装設計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kumimoji="1" lang="ja-JP" altLang="en-US" sz="16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周辺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周辺 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(HP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製品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INC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 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(Inc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製品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6546036"/>
                  </a:ext>
                </a:extLst>
              </a:tr>
            </a:tbl>
          </a:graphicData>
        </a:graphic>
      </p:graphicFrame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EDD60D3-7B1D-A240-3373-327B079A2B08}"/>
              </a:ext>
            </a:extLst>
          </p:cNvPr>
          <p:cNvSpPr txBox="1"/>
          <p:nvPr/>
        </p:nvSpPr>
        <p:spPr>
          <a:xfrm>
            <a:off x="903246" y="1355348"/>
            <a:ext cx="8318277" cy="8925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ja-JP" altLang="en-US" sz="24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　　 　検討対象を業務で担当している</a:t>
            </a:r>
            <a:r>
              <a:rPr lang="en-US" altLang="ja-JP" sz="24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DP</a:t>
            </a:r>
            <a:r>
              <a:rPr lang="ja-JP" altLang="en-US" sz="24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本体へ拡大</a:t>
            </a:r>
            <a:endParaRPr lang="en-US" altLang="ja-JP" sz="2400" dirty="0">
              <a:latin typeface="UD デジタル 教科書体 NP-B" panose="02020700000000000000" pitchFamily="18" charset="-128"/>
              <a:ea typeface="UD デジタル 教科書体 NP-B" panose="02020700000000000000" pitchFamily="18" charset="-128"/>
            </a:endParaRPr>
          </a:p>
          <a:p>
            <a:r>
              <a:rPr lang="ja-JP" altLang="en-US" sz="28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　　　</a:t>
            </a:r>
            <a:r>
              <a:rPr lang="en-US" altLang="ja-JP" sz="28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DP</a:t>
            </a:r>
            <a:r>
              <a:rPr lang="ja-JP" altLang="en-US" sz="2800" dirty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本体 コーナーガード削減検討</a:t>
            </a:r>
          </a:p>
        </p:txBody>
      </p:sp>
      <p:sp>
        <p:nvSpPr>
          <p:cNvPr id="9" name="Freeform 18">
            <a:extLst>
              <a:ext uri="{FF2B5EF4-FFF2-40B4-BE49-F238E27FC236}">
                <a16:creationId xmlns:a16="http://schemas.microsoft.com/office/drawing/2014/main" id="{8E9DD7C8-926E-F590-959C-6843BECF6209}"/>
              </a:ext>
            </a:extLst>
          </p:cNvPr>
          <p:cNvSpPr/>
          <p:nvPr/>
        </p:nvSpPr>
        <p:spPr>
          <a:xfrm>
            <a:off x="1278118" y="2902165"/>
            <a:ext cx="53934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11" name="TextBox 19">
            <a:extLst>
              <a:ext uri="{FF2B5EF4-FFF2-40B4-BE49-F238E27FC236}">
                <a16:creationId xmlns:a16="http://schemas.microsoft.com/office/drawing/2014/main" id="{78E3607B-3B64-0A5B-E763-E1B282DC852B}"/>
              </a:ext>
            </a:extLst>
          </p:cNvPr>
          <p:cNvSpPr txBox="1"/>
          <p:nvPr/>
        </p:nvSpPr>
        <p:spPr>
          <a:xfrm>
            <a:off x="1511020" y="2949572"/>
            <a:ext cx="48557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製品別設置確認状況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5959EE4-03E9-CB9A-43A9-B917CDB3A561}"/>
              </a:ext>
            </a:extLst>
          </p:cNvPr>
          <p:cNvSpPr/>
          <p:nvPr/>
        </p:nvSpPr>
        <p:spPr>
          <a:xfrm>
            <a:off x="10134601" y="4007103"/>
            <a:ext cx="4419600" cy="5022597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27B81692-9C1C-1540-5A8A-711D7DA0B785}"/>
              </a:ext>
            </a:extLst>
          </p:cNvPr>
          <p:cNvSpPr/>
          <p:nvPr/>
        </p:nvSpPr>
        <p:spPr>
          <a:xfrm>
            <a:off x="11734799" y="2548819"/>
            <a:ext cx="5029202" cy="892551"/>
          </a:xfrm>
          <a:prstGeom prst="roundRect">
            <a:avLst/>
          </a:prstGeom>
          <a:solidFill>
            <a:srgbClr val="FFF5D5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2400" dirty="0">
                <a:solidFill>
                  <a:srgbClr val="214F8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LBP</a:t>
            </a:r>
            <a:r>
              <a:rPr kumimoji="1" lang="en-US" altLang="ja-JP" dirty="0">
                <a:solidFill>
                  <a:srgbClr val="214F8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(MFP)</a:t>
            </a:r>
            <a:r>
              <a:rPr kumimoji="1" lang="ja-JP" altLang="en-US" sz="2400" dirty="0">
                <a:solidFill>
                  <a:srgbClr val="214F8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に焦点を当て検討</a:t>
            </a:r>
            <a:endParaRPr kumimoji="1" lang="en-US" altLang="ja-JP" sz="2400" dirty="0">
              <a:solidFill>
                <a:srgbClr val="214F81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41A6A2C7-C246-B7A1-6CF1-B5F51E9B319F}"/>
              </a:ext>
            </a:extLst>
          </p:cNvPr>
          <p:cNvCxnSpPr>
            <a:cxnSpLocks/>
            <a:stCxn id="14" idx="2"/>
            <a:endCxn id="13" idx="0"/>
          </p:cNvCxnSpPr>
          <p:nvPr/>
        </p:nvCxnSpPr>
        <p:spPr>
          <a:xfrm flipH="1">
            <a:off x="12344401" y="3441370"/>
            <a:ext cx="1904999" cy="565733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7">
            <a:extLst>
              <a:ext uri="{FF2B5EF4-FFF2-40B4-BE49-F238E27FC236}">
                <a16:creationId xmlns:a16="http://schemas.microsoft.com/office/drawing/2014/main" id="{7B3A1742-6302-C8EE-D142-556A94940434}"/>
              </a:ext>
            </a:extLst>
          </p:cNvPr>
          <p:cNvSpPr/>
          <p:nvPr/>
        </p:nvSpPr>
        <p:spPr>
          <a:xfrm>
            <a:off x="1266092" y="1575642"/>
            <a:ext cx="489857" cy="506967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53568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2290FD-70AA-04B4-1167-E8DBAEF31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F740F17-DFDB-ACE2-CEBD-9887240F819C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7DC88C3-0437-8E4C-0A47-37362319CE09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02D3357-115F-0FF9-841A-2EF68D309B59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81EB87AF-D2F7-E118-1905-E8199AE7C9B1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D343F094-00DC-89D7-011A-D76F9B220B7C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C8C91B28-AFC9-FFDC-FD86-F6D7E478CE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429466"/>
              </p:ext>
            </p:extLst>
          </p:nvPr>
        </p:nvGraphicFramePr>
        <p:xfrm>
          <a:off x="10617339" y="2247900"/>
          <a:ext cx="6641961" cy="50508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987">
                  <a:extLst>
                    <a:ext uri="{9D8B030D-6E8A-4147-A177-3AD203B41FA5}">
                      <a16:colId xmlns:a16="http://schemas.microsoft.com/office/drawing/2014/main" val="4094626903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3351227279"/>
                    </a:ext>
                  </a:extLst>
                </a:gridCol>
                <a:gridCol w="2213987">
                  <a:extLst>
                    <a:ext uri="{9D8B030D-6E8A-4147-A177-3AD203B41FA5}">
                      <a16:colId xmlns:a16="http://schemas.microsoft.com/office/drawing/2014/main" val="3751830838"/>
                    </a:ext>
                  </a:extLst>
                </a:gridCol>
              </a:tblGrid>
              <a:tr h="98225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対象製品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8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LBP</a:t>
                      </a:r>
                      <a:r>
                        <a:rPr kumimoji="1" lang="en-US" altLang="ja-JP" sz="14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(MFP)</a:t>
                      </a:r>
                      <a:endParaRPr kumimoji="1" lang="ja-JP" altLang="en-US" sz="16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8928233"/>
                  </a:ext>
                </a:extLst>
              </a:tr>
              <a:tr h="350036"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製以外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r>
                        <a:rPr kumimoji="1" lang="ja-JP" altLang="en-US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374333"/>
                  </a:ext>
                </a:extLst>
              </a:tr>
              <a:tr h="185141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コーナーガード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>
                          <a:solidFill>
                            <a:srgbClr val="FF0000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あり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なし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558482"/>
                  </a:ext>
                </a:extLst>
              </a:tr>
              <a:tr h="185141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包装設計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周辺 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(HP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製品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</a:p>
                    <a:p>
                      <a:pPr algn="ctr"/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INC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 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(Inc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製品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6546036"/>
                  </a:ext>
                </a:extLst>
              </a:tr>
            </a:tbl>
          </a:graphicData>
        </a:graphic>
      </p:graphicFrame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4207062-BE8A-1599-C09B-12C2477BFAEF}"/>
              </a:ext>
            </a:extLst>
          </p:cNvPr>
          <p:cNvSpPr/>
          <p:nvPr/>
        </p:nvSpPr>
        <p:spPr>
          <a:xfrm>
            <a:off x="12839700" y="2276150"/>
            <a:ext cx="4419600" cy="5022597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12591EFF-C07C-AEC5-26BB-0B19436D03EF}"/>
              </a:ext>
            </a:extLst>
          </p:cNvPr>
          <p:cNvSpPr/>
          <p:nvPr/>
        </p:nvSpPr>
        <p:spPr>
          <a:xfrm>
            <a:off x="626382" y="1284991"/>
            <a:ext cx="53934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E8E56882-E46B-47E8-DDBF-B02CBC3B07E4}"/>
              </a:ext>
            </a:extLst>
          </p:cNvPr>
          <p:cNvSpPr txBox="1"/>
          <p:nvPr/>
        </p:nvSpPr>
        <p:spPr>
          <a:xfrm>
            <a:off x="859284" y="1332398"/>
            <a:ext cx="48557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コーナーガード設置の背景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6" name="TextBox 17">
            <a:extLst>
              <a:ext uri="{FF2B5EF4-FFF2-40B4-BE49-F238E27FC236}">
                <a16:creationId xmlns:a16="http://schemas.microsoft.com/office/drawing/2014/main" id="{F2C5B503-4DFC-8ECD-219F-30D9A839123B}"/>
              </a:ext>
            </a:extLst>
          </p:cNvPr>
          <p:cNvSpPr txBox="1"/>
          <p:nvPr/>
        </p:nvSpPr>
        <p:spPr>
          <a:xfrm>
            <a:off x="1295400" y="2400300"/>
            <a:ext cx="8153400" cy="17235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包装設計担当は、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HP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製品と</a:t>
            </a:r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INC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製品で担当が分かれているが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INC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製品について</a:t>
            </a:r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HP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製品の設計を踏襲した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ことが理由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grpSp>
        <p:nvGrpSpPr>
          <p:cNvPr id="17" name="Group 10">
            <a:extLst>
              <a:ext uri="{FF2B5EF4-FFF2-40B4-BE49-F238E27FC236}">
                <a16:creationId xmlns:a16="http://schemas.microsoft.com/office/drawing/2014/main" id="{D219B39A-8457-B0DF-86F8-ACF2BA8AD48C}"/>
              </a:ext>
            </a:extLst>
          </p:cNvPr>
          <p:cNvGrpSpPr/>
          <p:nvPr/>
        </p:nvGrpSpPr>
        <p:grpSpPr>
          <a:xfrm>
            <a:off x="4076700" y="3604525"/>
            <a:ext cx="4076700" cy="88437"/>
            <a:chOff x="0" y="0"/>
            <a:chExt cx="2622315" cy="56514"/>
          </a:xfrm>
        </p:grpSpPr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4E11B2D9-E48A-CA32-7E9E-C23C5D6D95B7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20" name="TextBox 12">
              <a:extLst>
                <a:ext uri="{FF2B5EF4-FFF2-40B4-BE49-F238E27FC236}">
                  <a16:creationId xmlns:a16="http://schemas.microsoft.com/office/drawing/2014/main" id="{8227BF79-498B-E132-9DE8-DADBE1415AD1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17">
            <a:extLst>
              <a:ext uri="{FF2B5EF4-FFF2-40B4-BE49-F238E27FC236}">
                <a16:creationId xmlns:a16="http://schemas.microsoft.com/office/drawing/2014/main" id="{146B969E-586B-D29D-703C-93B566FAEC9E}"/>
              </a:ext>
            </a:extLst>
          </p:cNvPr>
          <p:cNvSpPr txBox="1"/>
          <p:nvPr/>
        </p:nvSpPr>
        <p:spPr>
          <a:xfrm>
            <a:off x="1295400" y="5143500"/>
            <a:ext cx="8153400" cy="1292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IJ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プリンタで削減出来ているのなら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より荷姿が大きい</a:t>
            </a:r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LBP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でも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コーナーガードが削減可能ではないか？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3" name="二等辺三角形 22">
            <a:extLst>
              <a:ext uri="{FF2B5EF4-FFF2-40B4-BE49-F238E27FC236}">
                <a16:creationId xmlns:a16="http://schemas.microsoft.com/office/drawing/2014/main" id="{8044F552-7568-95CF-30AB-EA622F3937C1}"/>
              </a:ext>
            </a:extLst>
          </p:cNvPr>
          <p:cNvSpPr/>
          <p:nvPr/>
        </p:nvSpPr>
        <p:spPr>
          <a:xfrm rot="10800000">
            <a:off x="1295400" y="4395130"/>
            <a:ext cx="558351" cy="477089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二等辺三角形 23">
            <a:extLst>
              <a:ext uri="{FF2B5EF4-FFF2-40B4-BE49-F238E27FC236}">
                <a16:creationId xmlns:a16="http://schemas.microsoft.com/office/drawing/2014/main" id="{BC52C781-1337-0C6B-E128-F6C0DC7EA812}"/>
              </a:ext>
            </a:extLst>
          </p:cNvPr>
          <p:cNvSpPr/>
          <p:nvPr/>
        </p:nvSpPr>
        <p:spPr>
          <a:xfrm rot="10800000">
            <a:off x="1295399" y="6707443"/>
            <a:ext cx="558351" cy="477089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E25073F0-8717-2CCC-0007-B32116C04D6A}"/>
              </a:ext>
            </a:extLst>
          </p:cNvPr>
          <p:cNvSpPr txBox="1"/>
          <p:nvPr/>
        </p:nvSpPr>
        <p:spPr>
          <a:xfrm>
            <a:off x="1295399" y="7498687"/>
            <a:ext cx="8153400" cy="1292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販社にヒアリングした結果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複数販社を除きコーナーガード削減可との回答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次ページ</a:t>
            </a:r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</a:p>
        </p:txBody>
      </p:sp>
      <p:grpSp>
        <p:nvGrpSpPr>
          <p:cNvPr id="26" name="Group 10">
            <a:extLst>
              <a:ext uri="{FF2B5EF4-FFF2-40B4-BE49-F238E27FC236}">
                <a16:creationId xmlns:a16="http://schemas.microsoft.com/office/drawing/2014/main" id="{78964A7D-922C-48B0-A80A-C5E2FCA039CD}"/>
              </a:ext>
            </a:extLst>
          </p:cNvPr>
          <p:cNvGrpSpPr/>
          <p:nvPr/>
        </p:nvGrpSpPr>
        <p:grpSpPr>
          <a:xfrm>
            <a:off x="1330568" y="5860594"/>
            <a:ext cx="3546232" cy="88437"/>
            <a:chOff x="0" y="0"/>
            <a:chExt cx="2622315" cy="56514"/>
          </a:xfrm>
        </p:grpSpPr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D06E90DF-73C3-5435-102F-7807633D5648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28" name="TextBox 12">
              <a:extLst>
                <a:ext uri="{FF2B5EF4-FFF2-40B4-BE49-F238E27FC236}">
                  <a16:creationId xmlns:a16="http://schemas.microsoft.com/office/drawing/2014/main" id="{22607F6B-F0FA-857A-7946-A03FB975EE5E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10">
            <a:extLst>
              <a:ext uri="{FF2B5EF4-FFF2-40B4-BE49-F238E27FC236}">
                <a16:creationId xmlns:a16="http://schemas.microsoft.com/office/drawing/2014/main" id="{1F4221E1-AC24-2C8E-3576-2ADF80E2A01E}"/>
              </a:ext>
            </a:extLst>
          </p:cNvPr>
          <p:cNvGrpSpPr/>
          <p:nvPr/>
        </p:nvGrpSpPr>
        <p:grpSpPr>
          <a:xfrm>
            <a:off x="4089400" y="6334938"/>
            <a:ext cx="1473200" cy="88437"/>
            <a:chOff x="0" y="0"/>
            <a:chExt cx="2622315" cy="56514"/>
          </a:xfrm>
        </p:grpSpPr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C65C1D61-35D6-360B-9538-655B82035B24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31" name="TextBox 12">
              <a:extLst>
                <a:ext uri="{FF2B5EF4-FFF2-40B4-BE49-F238E27FC236}">
                  <a16:creationId xmlns:a16="http://schemas.microsoft.com/office/drawing/2014/main" id="{CA671B1A-16F0-E848-E4B9-5E2F0A1E8FA4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10">
            <a:extLst>
              <a:ext uri="{FF2B5EF4-FFF2-40B4-BE49-F238E27FC236}">
                <a16:creationId xmlns:a16="http://schemas.microsoft.com/office/drawing/2014/main" id="{59D6CFAF-E641-998D-2B84-D9B7B2B80508}"/>
              </a:ext>
            </a:extLst>
          </p:cNvPr>
          <p:cNvGrpSpPr/>
          <p:nvPr/>
        </p:nvGrpSpPr>
        <p:grpSpPr>
          <a:xfrm>
            <a:off x="1295398" y="5442796"/>
            <a:ext cx="1752601" cy="88437"/>
            <a:chOff x="0" y="0"/>
            <a:chExt cx="2622315" cy="56514"/>
          </a:xfrm>
        </p:grpSpPr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7EA7FE84-84E0-B3EE-A7F1-4672D15135A1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34" name="TextBox 12">
              <a:extLst>
                <a:ext uri="{FF2B5EF4-FFF2-40B4-BE49-F238E27FC236}">
                  <a16:creationId xmlns:a16="http://schemas.microsoft.com/office/drawing/2014/main" id="{9F5BA690-63D8-0856-54EE-3771BF492977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10">
            <a:extLst>
              <a:ext uri="{FF2B5EF4-FFF2-40B4-BE49-F238E27FC236}">
                <a16:creationId xmlns:a16="http://schemas.microsoft.com/office/drawing/2014/main" id="{E35FDDA2-E6DC-5EBD-8355-B71F92DA28B2}"/>
              </a:ext>
            </a:extLst>
          </p:cNvPr>
          <p:cNvGrpSpPr/>
          <p:nvPr/>
        </p:nvGrpSpPr>
        <p:grpSpPr>
          <a:xfrm>
            <a:off x="1318258" y="8234205"/>
            <a:ext cx="6073142" cy="88437"/>
            <a:chOff x="0" y="0"/>
            <a:chExt cx="2622315" cy="56514"/>
          </a:xfrm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E530D528-79EE-BBDC-1ECF-26507DE6BE47}"/>
                </a:ext>
              </a:extLst>
            </p:cNvPr>
            <p:cNvSpPr/>
            <p:nvPr/>
          </p:nvSpPr>
          <p:spPr>
            <a:xfrm>
              <a:off x="0" y="0"/>
              <a:ext cx="2622315" cy="56514"/>
            </a:xfrm>
            <a:custGeom>
              <a:avLst/>
              <a:gdLst/>
              <a:ahLst/>
              <a:cxnLst/>
              <a:rect l="l" t="t" r="r" b="b"/>
              <a:pathLst>
                <a:path w="2622315" h="56514">
                  <a:moveTo>
                    <a:pt x="0" y="0"/>
                  </a:moveTo>
                  <a:lnTo>
                    <a:pt x="2622315" y="0"/>
                  </a:lnTo>
                  <a:lnTo>
                    <a:pt x="2622315" y="56514"/>
                  </a:lnTo>
                  <a:lnTo>
                    <a:pt x="0" y="56514"/>
                  </a:lnTo>
                  <a:close/>
                </a:path>
              </a:pathLst>
            </a:custGeom>
            <a:solidFill>
              <a:srgbClr val="5CDFE5">
                <a:alpha val="29804"/>
              </a:srgbClr>
            </a:solidFill>
          </p:spPr>
        </p:sp>
        <p:sp>
          <p:nvSpPr>
            <p:cNvPr id="37" name="TextBox 12">
              <a:extLst>
                <a:ext uri="{FF2B5EF4-FFF2-40B4-BE49-F238E27FC236}">
                  <a16:creationId xmlns:a16="http://schemas.microsoft.com/office/drawing/2014/main" id="{A29AABBD-EC4A-1812-F426-48AF3EFA45D3}"/>
                </a:ext>
              </a:extLst>
            </p:cNvPr>
            <p:cNvSpPr txBox="1"/>
            <p:nvPr/>
          </p:nvSpPr>
          <p:spPr>
            <a:xfrm>
              <a:off x="0" y="-47625"/>
              <a:ext cx="2622315" cy="104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77559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AF9DB-4A9C-D16E-91A1-185119AD2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C595FFA-59EA-489D-AC67-A5244B631DC9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E9C98C3-6D5B-B934-7948-D43337332123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591673A-9332-C575-3BE1-9D2694C704FF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6DBF936B-CB7F-18D1-4CA0-AC0B4C6FA4C9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A16B71D8-2C50-3B71-4123-EE097EF198DD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902BB9C3-E643-039D-E77E-C4C48F2B206F}"/>
              </a:ext>
            </a:extLst>
          </p:cNvPr>
          <p:cNvSpPr txBox="1"/>
          <p:nvPr/>
        </p:nvSpPr>
        <p:spPr>
          <a:xfrm>
            <a:off x="859284" y="2076110"/>
            <a:ext cx="11637516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　　コーナーガード削減に対する意見を販社にヒアリング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　　　下記設置状況確認状況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2DDCD17B-8E5B-8445-84C6-9F7C19B8B25A}"/>
              </a:ext>
            </a:extLst>
          </p:cNvPr>
          <p:cNvSpPr/>
          <p:nvPr/>
        </p:nvSpPr>
        <p:spPr>
          <a:xfrm>
            <a:off x="626382" y="1284991"/>
            <a:ext cx="3793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DC756FEA-752A-C96F-BD12-B61124FCA6E2}"/>
              </a:ext>
            </a:extLst>
          </p:cNvPr>
          <p:cNvSpPr txBox="1"/>
          <p:nvPr/>
        </p:nvSpPr>
        <p:spPr>
          <a:xfrm>
            <a:off x="859284" y="1332398"/>
            <a:ext cx="32555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ヒアリング結果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F4FBC4F9-7A9D-6DD3-D7FF-EC77EEF773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995354"/>
              </p:ext>
            </p:extLst>
          </p:nvPr>
        </p:nvGraphicFramePr>
        <p:xfrm>
          <a:off x="1266092" y="3009900"/>
          <a:ext cx="15421707" cy="66053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4308">
                  <a:extLst>
                    <a:ext uri="{9D8B030D-6E8A-4147-A177-3AD203B41FA5}">
                      <a16:colId xmlns:a16="http://schemas.microsoft.com/office/drawing/2014/main" val="4094626903"/>
                    </a:ext>
                  </a:extLst>
                </a:gridCol>
                <a:gridCol w="8346830">
                  <a:extLst>
                    <a:ext uri="{9D8B030D-6E8A-4147-A177-3AD203B41FA5}">
                      <a16:colId xmlns:a16="http://schemas.microsoft.com/office/drawing/2014/main" val="3191610214"/>
                    </a:ext>
                  </a:extLst>
                </a:gridCol>
                <a:gridCol w="5140569">
                  <a:extLst>
                    <a:ext uri="{9D8B030D-6E8A-4147-A177-3AD203B41FA5}">
                      <a16:colId xmlns:a16="http://schemas.microsoft.com/office/drawing/2014/main" val="979251011"/>
                    </a:ext>
                  </a:extLst>
                </a:gridCol>
              </a:tblGrid>
              <a:tr h="430851"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ヒアリング結果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備考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8928233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CUSA/CCI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➀ダメージに影響しているように思わない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②コーナーガードなしで問題ない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〇</a:t>
                      </a:r>
                      <a:endParaRPr kumimoji="1" lang="en-US" altLang="ja-JP" sz="36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558482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CENV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➀ダメージに影響しているように思わない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②データで判断すると廃止してもよいのでは？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6546036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CKR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➀ダメージに影響しているように思わない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②廃止した方が効率的だと考えている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〇</a:t>
                      </a:r>
                      <a:endParaRPr kumimoji="1" lang="ja-JP" altLang="en-US" sz="2400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047328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CMJ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①②廃止しても問題ない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9080663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CCN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①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CCN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の国内輸送時にパレット出荷でコーナーガードがない場合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運送会社がコーナーガード追加して商品を保護しているため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相関性の判断が出来ない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②現状のデータからだと判断できない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✖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0040704"/>
                  </a:ext>
                </a:extLst>
              </a:tr>
              <a:tr h="8120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CSPL</a:t>
                      </a:r>
                      <a:endParaRPr kumimoji="1" lang="ja-JP" altLang="en-US" dirty="0">
                        <a:solidFill>
                          <a:schemeClr val="bg1"/>
                        </a:solidFill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①現在コーナーガードなしアイテム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(MF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３０１０</a:t>
                      </a:r>
                      <a:r>
                        <a:rPr kumimoji="1" lang="en-US" altLang="ja-JP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)</a:t>
                      </a:r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が、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トップダメージモデルとなっている。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②このままコーナーガード有を希望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販売会社から多くの苦情を受けており、破損品は空箱交換等が必要で、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追加費用になっている</a:t>
                      </a:r>
                      <a:endParaRPr kumimoji="1" lang="en-US" altLang="ja-JP" dirty="0">
                        <a:latin typeface="BIZ UDPゴシック" panose="020B0400000000000000" pitchFamily="50" charset="-128"/>
                        <a:ea typeface="BIZ UDPゴシック" panose="020B0400000000000000" pitchFamily="50" charset="-128"/>
                      </a:endParaRPr>
                    </a:p>
                    <a:p>
                      <a:pPr algn="ctr"/>
                      <a:r>
                        <a:rPr kumimoji="1" lang="ja-JP" altLang="en-US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現時点でコーナーガードなしのアイテムも、コーナーガードを付けてほしい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latin typeface="BIZ UDPゴシック" panose="020B0400000000000000" pitchFamily="50" charset="-128"/>
                          <a:ea typeface="BIZ UDPゴシック" panose="020B0400000000000000" pitchFamily="50" charset="-128"/>
                        </a:rPr>
                        <a:t>✖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7153275"/>
                  </a:ext>
                </a:extLst>
              </a:tr>
            </a:tbl>
          </a:graphicData>
        </a:graphic>
      </p:graphicFrame>
      <p:sp>
        <p:nvSpPr>
          <p:cNvPr id="8" name="Freeform 7">
            <a:extLst>
              <a:ext uri="{FF2B5EF4-FFF2-40B4-BE49-F238E27FC236}">
                <a16:creationId xmlns:a16="http://schemas.microsoft.com/office/drawing/2014/main" id="{12F93D67-908F-B43D-44A2-648EA3E4B223}"/>
              </a:ext>
            </a:extLst>
          </p:cNvPr>
          <p:cNvSpPr/>
          <p:nvPr/>
        </p:nvSpPr>
        <p:spPr>
          <a:xfrm>
            <a:off x="1021163" y="2191958"/>
            <a:ext cx="489857" cy="506967"/>
          </a:xfrm>
          <a:custGeom>
            <a:avLst/>
            <a:gdLst/>
            <a:ahLst/>
            <a:cxnLst/>
            <a:rect l="l" t="t" r="r" b="b"/>
            <a:pathLst>
              <a:path w="641094" h="663486">
                <a:moveTo>
                  <a:pt x="0" y="0"/>
                </a:moveTo>
                <a:lnTo>
                  <a:pt x="641093" y="0"/>
                </a:lnTo>
                <a:lnTo>
                  <a:pt x="641093" y="663486"/>
                </a:lnTo>
                <a:lnTo>
                  <a:pt x="0" y="6634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160764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B731F-A1F5-2464-7B3D-80CAA8DAE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BF7F788-EBF0-396A-9A73-D98BCB1AE1B7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7163945-346D-728A-3144-2B637C7F898D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01D0DA3-1A73-02BC-6378-1974AB3120BE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264714DA-CF20-9FCB-9035-CE49C07A3F9E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052A8008-2E0B-9421-5BBB-AF63FF2FEE8F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altLang="ja-JP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DP</a:t>
            </a: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本体 コーナーガード削減検討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C28971ED-1FDC-E241-7148-A84FE4FE9B0A}"/>
              </a:ext>
            </a:extLst>
          </p:cNvPr>
          <p:cNvSpPr/>
          <p:nvPr/>
        </p:nvSpPr>
        <p:spPr>
          <a:xfrm>
            <a:off x="626382" y="1284991"/>
            <a:ext cx="3793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1182B21F-9280-86D3-D81B-19A5428E6EE2}"/>
              </a:ext>
            </a:extLst>
          </p:cNvPr>
          <p:cNvSpPr txBox="1"/>
          <p:nvPr/>
        </p:nvSpPr>
        <p:spPr>
          <a:xfrm>
            <a:off x="859284" y="1332398"/>
            <a:ext cx="32555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今後の流れ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F0EE380-0383-3A58-B6D0-FB63400CBF77}"/>
              </a:ext>
            </a:extLst>
          </p:cNvPr>
          <p:cNvSpPr/>
          <p:nvPr/>
        </p:nvSpPr>
        <p:spPr>
          <a:xfrm>
            <a:off x="1523999" y="3155230"/>
            <a:ext cx="3657601" cy="26639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コーナーガード廃止</a:t>
            </a:r>
            <a:endParaRPr kumimoji="1" lang="en-US" altLang="ja-JP" sz="2400" dirty="0">
              <a:solidFill>
                <a:schemeClr val="tx1">
                  <a:lumMod val="85000"/>
                  <a:lumOff val="15000"/>
                </a:schemeClr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運用テスト</a:t>
            </a:r>
            <a:r>
              <a:rPr kumimoji="1" lang="en-US" altLang="ja-JP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(CVN)</a:t>
            </a:r>
          </a:p>
          <a:p>
            <a:r>
              <a:rPr kumimoji="1" lang="ja-JP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・倉庫荷役</a:t>
            </a:r>
            <a:endParaRPr kumimoji="1" lang="en-US" altLang="ja-JP" sz="2000" dirty="0">
              <a:solidFill>
                <a:schemeClr val="tx1">
                  <a:lumMod val="85000"/>
                  <a:lumOff val="15000"/>
                </a:schemeClr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r>
              <a:rPr kumimoji="1" lang="ja-JP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・輸送</a:t>
            </a:r>
            <a:r>
              <a:rPr kumimoji="1" lang="en-US" altLang="ja-JP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(</a:t>
            </a:r>
            <a:r>
              <a:rPr kumimoji="1" lang="ja-JP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倉庫⇒港</a:t>
            </a:r>
            <a:r>
              <a:rPr kumimoji="1" lang="en-US" altLang="ja-JP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)</a:t>
            </a:r>
            <a:endParaRPr kumimoji="1" lang="ja-JP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E5C7B90-B87C-C7F4-952E-175A70DA650C}"/>
              </a:ext>
            </a:extLst>
          </p:cNvPr>
          <p:cNvSpPr/>
          <p:nvPr/>
        </p:nvSpPr>
        <p:spPr>
          <a:xfrm>
            <a:off x="5181600" y="3155230"/>
            <a:ext cx="3657602" cy="26639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包装設計設変更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007B1E8-60CB-CFEE-58F2-1C7DB8C62C14}"/>
              </a:ext>
            </a:extLst>
          </p:cNvPr>
          <p:cNvSpPr/>
          <p:nvPr/>
        </p:nvSpPr>
        <p:spPr>
          <a:xfrm>
            <a:off x="8839201" y="3155222"/>
            <a:ext cx="7309756" cy="26639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運用開始～</a:t>
            </a:r>
          </a:p>
        </p:txBody>
      </p:sp>
      <p:graphicFrame>
        <p:nvGraphicFramePr>
          <p:cNvPr id="12" name="表 11">
            <a:extLst>
              <a:ext uri="{FF2B5EF4-FFF2-40B4-BE49-F238E27FC236}">
                <a16:creationId xmlns:a16="http://schemas.microsoft.com/office/drawing/2014/main" id="{B6DE89E2-AF78-738B-F9A8-F91423A4B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20830"/>
              </p:ext>
            </p:extLst>
          </p:nvPr>
        </p:nvGraphicFramePr>
        <p:xfrm>
          <a:off x="1518557" y="2400300"/>
          <a:ext cx="14630400" cy="7416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53848742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95249342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738849716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85947294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57034442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73588335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1277506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4213189677"/>
                    </a:ext>
                  </a:extLst>
                </a:gridCol>
              </a:tblGrid>
              <a:tr h="370840">
                <a:tc gridSpan="8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２</a:t>
                      </a:r>
                      <a:r>
                        <a:rPr kumimoji="1" lang="en-US" altLang="ja-JP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6</a:t>
                      </a:r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97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342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１月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２月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３月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４月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５月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６月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７月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Noto Sans JP Bold" panose="020B0800000000000000" pitchFamily="34" charset="-128"/>
                          <a:ea typeface="Noto Sans JP Bold" panose="020B0800000000000000" pitchFamily="34" charset="-128"/>
                        </a:rPr>
                        <a:t>８月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7919060"/>
                  </a:ext>
                </a:extLst>
              </a:tr>
            </a:tbl>
          </a:graphicData>
        </a:graphic>
      </p:graphicFrame>
      <p:sp>
        <p:nvSpPr>
          <p:cNvPr id="10" name="Freeform 18">
            <a:extLst>
              <a:ext uri="{FF2B5EF4-FFF2-40B4-BE49-F238E27FC236}">
                <a16:creationId xmlns:a16="http://schemas.microsoft.com/office/drawing/2014/main" id="{BDE6688B-BAA3-D73C-4229-0B321AA9F830}"/>
              </a:ext>
            </a:extLst>
          </p:cNvPr>
          <p:cNvSpPr/>
          <p:nvPr/>
        </p:nvSpPr>
        <p:spPr>
          <a:xfrm>
            <a:off x="626382" y="7372171"/>
            <a:ext cx="3793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13" name="TextBox 19">
            <a:extLst>
              <a:ext uri="{FF2B5EF4-FFF2-40B4-BE49-F238E27FC236}">
                <a16:creationId xmlns:a16="http://schemas.microsoft.com/office/drawing/2014/main" id="{1E507DAB-B28C-3FCA-0283-EB0B6DD12066}"/>
              </a:ext>
            </a:extLst>
          </p:cNvPr>
          <p:cNvSpPr txBox="1"/>
          <p:nvPr/>
        </p:nvSpPr>
        <p:spPr>
          <a:xfrm>
            <a:off x="859284" y="7419578"/>
            <a:ext cx="32555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今後の課題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A0FFB176-13AF-ACBD-8E32-1F62FDF01F01}"/>
              </a:ext>
            </a:extLst>
          </p:cNvPr>
          <p:cNvSpPr txBox="1"/>
          <p:nvPr/>
        </p:nvSpPr>
        <p:spPr>
          <a:xfrm>
            <a:off x="1518556" y="8343900"/>
            <a:ext cx="115878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・</a:t>
            </a:r>
            <a:r>
              <a:rPr kumimoji="1" lang="ja-JP" altLang="en-US" sz="2400" dirty="0">
                <a:solidFill>
                  <a:srgbClr val="004EAE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一部販社</a:t>
            </a:r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からは</a:t>
            </a:r>
            <a:r>
              <a:rPr kumimoji="1" lang="ja-JP" altLang="en-US" sz="2400" dirty="0">
                <a:solidFill>
                  <a:srgbClr val="004EAE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コーナーガード設置を要求</a:t>
            </a:r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されている</a:t>
            </a:r>
            <a:endParaRPr kumimoji="1" lang="en-US" altLang="ja-JP" sz="2400" dirty="0">
              <a:solidFill>
                <a:schemeClr val="tx1">
                  <a:lumMod val="85000"/>
                  <a:lumOff val="15000"/>
                </a:schemeClr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　</a:t>
            </a:r>
            <a:r>
              <a:rPr kumimoji="1" lang="ja-JP" altLang="en-US" sz="2400" dirty="0">
                <a:solidFill>
                  <a:srgbClr val="004EAE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仕向け毎</a:t>
            </a:r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にコーナーガード</a:t>
            </a:r>
            <a:r>
              <a:rPr kumimoji="1" lang="ja-JP" altLang="en-US" sz="2400" dirty="0">
                <a:solidFill>
                  <a:srgbClr val="004EAE"/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廃止が可能か？</a:t>
            </a:r>
            <a:endParaRPr kumimoji="1" lang="en-US" altLang="ja-JP" sz="2400" dirty="0">
              <a:solidFill>
                <a:srgbClr val="004EAE"/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・</a:t>
            </a:r>
            <a:r>
              <a:rPr kumimoji="1" lang="en-US" altLang="ja-JP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CVN</a:t>
            </a:r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発に加え、</a:t>
            </a:r>
            <a:r>
              <a:rPr kumimoji="1" lang="en-US" altLang="ja-JP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LBP</a:t>
            </a:r>
            <a:r>
              <a:rPr kumimoji="1" lang="ja-JP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JP Bold" panose="020B0800000000000000" pitchFamily="34" charset="-128"/>
                <a:ea typeface="Noto Sans JP Bold" panose="020B0800000000000000" pitchFamily="34" charset="-128"/>
              </a:rPr>
              <a:t>生産拠点全発地にコーナーガード廃止を展開可能か？</a:t>
            </a:r>
            <a:endParaRPr kumimoji="1" lang="en-US" altLang="ja-JP" sz="2400" dirty="0">
              <a:solidFill>
                <a:schemeClr val="tx1">
                  <a:lumMod val="85000"/>
                  <a:lumOff val="15000"/>
                </a:schemeClr>
              </a:solidFill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  <p:sp>
        <p:nvSpPr>
          <p:cNvPr id="16" name="TextBox 17">
            <a:extLst>
              <a:ext uri="{FF2B5EF4-FFF2-40B4-BE49-F238E27FC236}">
                <a16:creationId xmlns:a16="http://schemas.microsoft.com/office/drawing/2014/main" id="{F2D2F86C-BF55-BC7F-8CC6-4EE3F651CD81}"/>
              </a:ext>
            </a:extLst>
          </p:cNvPr>
          <p:cNvSpPr txBox="1"/>
          <p:nvPr/>
        </p:nvSpPr>
        <p:spPr>
          <a:xfrm>
            <a:off x="1518556" y="6173504"/>
            <a:ext cx="14630400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運用期待効果：</a:t>
            </a:r>
            <a:r>
              <a:rPr lang="ja-JP" altLang="en-US" sz="36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〇〇</a:t>
            </a:r>
            <a:r>
              <a:rPr lang="ja-JP" altLang="en-US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円   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コーナーガード価格：／出荷実績：</a:t>
            </a:r>
            <a:r>
              <a:rPr lang="en-US" altLang="ja-JP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  <a:endParaRPr lang="en-US" altLang="ja-JP" sz="28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962843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215F8-AEAD-96AA-CE1D-9F5AB1FD9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142C36C-C279-D7C3-ABCC-1232F5C75E4D}"/>
              </a:ext>
            </a:extLst>
          </p:cNvPr>
          <p:cNvGrpSpPr/>
          <p:nvPr/>
        </p:nvGrpSpPr>
        <p:grpSpPr>
          <a:xfrm>
            <a:off x="194299" y="169440"/>
            <a:ext cx="167549" cy="706860"/>
            <a:chOff x="0" y="0"/>
            <a:chExt cx="44128" cy="1861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DB1F1D1-D411-EB93-1337-E01AAF44468D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61EB858-539C-4D86-4DBF-EFB1BE9417E6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F47255F1-519D-2616-7171-649F94A28C8F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1E0F7B81-9298-F3EB-DFF8-0C36F74B1F41}"/>
              </a:ext>
            </a:extLst>
          </p:cNvPr>
          <p:cNvSpPr txBox="1"/>
          <p:nvPr/>
        </p:nvSpPr>
        <p:spPr>
          <a:xfrm>
            <a:off x="593724" y="173302"/>
            <a:ext cx="16665576" cy="63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99"/>
              </a:lnSpc>
            </a:pPr>
            <a:r>
              <a:rPr lang="ja-JP" altLang="en-US" sz="3600" dirty="0">
                <a:solidFill>
                  <a:srgbClr val="292B2B"/>
                </a:solidFill>
                <a:latin typeface="Noto Sans JP Bold" panose="020B0200000000000000" charset="-128"/>
                <a:ea typeface="Noto Sans JP Bold" panose="020B0200000000000000" charset="-128"/>
                <a:cs typeface="Now"/>
                <a:sym typeface="Now"/>
              </a:rPr>
              <a:t>ロジスティクス基礎講座受講の所感</a:t>
            </a:r>
            <a:endParaRPr lang="en-US" altLang="ja-JP" sz="3600" dirty="0">
              <a:solidFill>
                <a:srgbClr val="292B2B"/>
              </a:solidFill>
              <a:latin typeface="Noto Sans JP Bold" panose="020B0200000000000000" charset="-128"/>
              <a:ea typeface="Noto Sans JP Bold" panose="020B0200000000000000" charset="-128"/>
              <a:cs typeface="Now"/>
              <a:sym typeface="Now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DECF0DFE-1B31-EDBD-A7B4-057D84ADBF33}"/>
              </a:ext>
            </a:extLst>
          </p:cNvPr>
          <p:cNvSpPr/>
          <p:nvPr/>
        </p:nvSpPr>
        <p:spPr>
          <a:xfrm>
            <a:off x="626382" y="1284991"/>
            <a:ext cx="3793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59CCF7DD-F1A3-CF42-A297-7EE5ED9653D5}"/>
              </a:ext>
            </a:extLst>
          </p:cNvPr>
          <p:cNvSpPr txBox="1"/>
          <p:nvPr/>
        </p:nvSpPr>
        <p:spPr>
          <a:xfrm>
            <a:off x="859284" y="1332398"/>
            <a:ext cx="32555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全体を通して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0" name="Freeform 18">
            <a:extLst>
              <a:ext uri="{FF2B5EF4-FFF2-40B4-BE49-F238E27FC236}">
                <a16:creationId xmlns:a16="http://schemas.microsoft.com/office/drawing/2014/main" id="{5A654A77-B288-609D-B8D1-E7E37D1BFCED}"/>
              </a:ext>
            </a:extLst>
          </p:cNvPr>
          <p:cNvSpPr/>
          <p:nvPr/>
        </p:nvSpPr>
        <p:spPr>
          <a:xfrm>
            <a:off x="593724" y="5981700"/>
            <a:ext cx="3793218" cy="652021"/>
          </a:xfrm>
          <a:custGeom>
            <a:avLst/>
            <a:gdLst/>
            <a:ahLst/>
            <a:cxnLst/>
            <a:rect l="l" t="t" r="r" b="b"/>
            <a:pathLst>
              <a:path w="1808418" h="234507">
                <a:moveTo>
                  <a:pt x="0" y="0"/>
                </a:moveTo>
                <a:lnTo>
                  <a:pt x="1808418" y="0"/>
                </a:lnTo>
                <a:lnTo>
                  <a:pt x="1808418" y="234507"/>
                </a:lnTo>
                <a:lnTo>
                  <a:pt x="0" y="234507"/>
                </a:lnTo>
                <a:close/>
              </a:path>
            </a:pathLst>
          </a:custGeom>
          <a:gradFill rotWithShape="1">
            <a:gsLst>
              <a:gs pos="0">
                <a:srgbClr val="5DE0E6">
                  <a:alpha val="100000"/>
                </a:srgbClr>
              </a:gs>
              <a:gs pos="100000">
                <a:srgbClr val="004AAD">
                  <a:alpha val="100000"/>
                </a:srgbClr>
              </a:gs>
            </a:gsLst>
            <a:lin ang="0"/>
          </a:gradFill>
        </p:spPr>
      </p:sp>
      <p:sp>
        <p:nvSpPr>
          <p:cNvPr id="13" name="TextBox 19">
            <a:extLst>
              <a:ext uri="{FF2B5EF4-FFF2-40B4-BE49-F238E27FC236}">
                <a16:creationId xmlns:a16="http://schemas.microsoft.com/office/drawing/2014/main" id="{55E72AC8-A887-161A-3DA5-DCBE07C24304}"/>
              </a:ext>
            </a:extLst>
          </p:cNvPr>
          <p:cNvSpPr txBox="1"/>
          <p:nvPr/>
        </p:nvSpPr>
        <p:spPr>
          <a:xfrm>
            <a:off x="826626" y="6029107"/>
            <a:ext cx="3255516" cy="66992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r>
              <a:rPr lang="ja-JP" altLang="en-US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所感</a:t>
            </a:r>
            <a:endParaRPr lang="en-US" altLang="ja-JP" sz="2800" b="1" dirty="0">
              <a:solidFill>
                <a:srgbClr val="FFFFFF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2C8C6B7E-819C-F4B1-A04C-0FE9C37719EA}"/>
              </a:ext>
            </a:extLst>
          </p:cNvPr>
          <p:cNvSpPr txBox="1"/>
          <p:nvPr/>
        </p:nvSpPr>
        <p:spPr>
          <a:xfrm>
            <a:off x="897384" y="2400300"/>
            <a:ext cx="15485616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現場で見て・気づく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ことから</a:t>
            </a:r>
            <a:r>
              <a:rPr lang="ja-JP" altLang="en-US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改善につながる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ことが出来ると再認識した</a:t>
            </a:r>
            <a:r>
              <a:rPr lang="en-US" altLang="ja-JP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三現主義</a:t>
            </a:r>
            <a:r>
              <a:rPr lang="en-US" altLang="ja-JP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普段机上にいることが多いからこそ</a:t>
            </a:r>
            <a:r>
              <a:rPr lang="ja-JP" altLang="en-US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現場へ行ける機会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を</a:t>
            </a:r>
            <a:r>
              <a:rPr lang="ja-JP" altLang="en-US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有効に生かし</a:t>
            </a:r>
            <a:endParaRPr lang="en-US" altLang="ja-JP" sz="2400" b="1" dirty="0">
              <a:solidFill>
                <a:srgbClr val="004EAE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コストダウン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、</a:t>
            </a:r>
            <a:r>
              <a:rPr lang="ja-JP" altLang="en-US" sz="2400" b="1" dirty="0">
                <a:solidFill>
                  <a:srgbClr val="004EAE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費用回収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を進めていきたい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また、ロジ基礎全体を通して経済、ニュースがロジ業務は特に繋がっていることを実感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ニュース自動配信ツールを作ってみました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(</a:t>
            </a:r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右記</a:t>
            </a:r>
            <a:r>
              <a:rPr lang="en-US" altLang="ja-JP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)</a:t>
            </a: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少しは実生活とも仕事を結び付け、仕事に楽しみを見つけていきます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8" name="TextBox 17">
            <a:extLst>
              <a:ext uri="{FF2B5EF4-FFF2-40B4-BE49-F238E27FC236}">
                <a16:creationId xmlns:a16="http://schemas.microsoft.com/office/drawing/2014/main" id="{FB754A36-0629-EBB6-E624-137CBFD0F2DE}"/>
              </a:ext>
            </a:extLst>
          </p:cNvPr>
          <p:cNvSpPr txBox="1"/>
          <p:nvPr/>
        </p:nvSpPr>
        <p:spPr>
          <a:xfrm>
            <a:off x="897384" y="7159704"/>
            <a:ext cx="10456416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ロジ全体の幅広い知識を本研修を通して学ぶことが出来ました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本講座で学んだ知識・経験・人脈を活かし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r>
              <a:rPr lang="ja-JP" altLang="en-US" sz="24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全社のコストダウンに貢献して存在意義を見出します！</a:t>
            </a:r>
            <a:endParaRPr lang="en-US" altLang="ja-JP" sz="2400" b="1" dirty="0">
              <a:solidFill>
                <a:srgbClr val="54545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CA5F1F6-5403-C22D-DF91-79DAB31730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2850" y="6029107"/>
            <a:ext cx="588645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449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2219</TotalTime>
  <Words>810</Words>
  <Application>Microsoft Office PowerPoint</Application>
  <PresentationFormat>ユーザー設定</PresentationFormat>
  <Paragraphs>171</Paragraphs>
  <Slides>7</Slides>
  <Notes>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UD デジタル 教科書体 NP-B</vt:lpstr>
      <vt:lpstr>Calibri</vt:lpstr>
      <vt:lpstr>Noto Sans JP Bold</vt:lpstr>
      <vt:lpstr>游ゴシック</vt:lpstr>
      <vt:lpstr>Arial</vt:lpstr>
      <vt:lpstr>UD デジタル 教科書体 NK-B</vt:lpstr>
      <vt:lpstr>BIZ UDPゴシック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青　白　シンプル　ビジネス　営業資料　サービスの提案書　プレゼンテーション</dc:title>
  <dc:creator>山下将平</dc:creator>
  <cp:lastModifiedBy>将平 山下</cp:lastModifiedBy>
  <cp:revision>24</cp:revision>
  <dcterms:created xsi:type="dcterms:W3CDTF">2006-08-16T00:00:00Z</dcterms:created>
  <dcterms:modified xsi:type="dcterms:W3CDTF">2025-11-11T14:25:57Z</dcterms:modified>
  <dc:identifier>DAGYqtt70fk</dc:identifier>
</cp:coreProperties>
</file>

<file path=docProps/thumbnail.jpeg>
</file>